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ppt" ContentType="application/vnd.ms-powerpoi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68" r:id="rId2"/>
    <p:sldId id="262" r:id="rId3"/>
    <p:sldId id="276" r:id="rId4"/>
    <p:sldId id="286" r:id="rId5"/>
    <p:sldId id="287" r:id="rId6"/>
    <p:sldId id="267" r:id="rId7"/>
    <p:sldId id="269" r:id="rId8"/>
    <p:sldId id="271" r:id="rId9"/>
    <p:sldId id="270" r:id="rId10"/>
    <p:sldId id="263" r:id="rId11"/>
    <p:sldId id="285" r:id="rId12"/>
    <p:sldId id="288" r:id="rId13"/>
    <p:sldId id="296" r:id="rId14"/>
    <p:sldId id="289" r:id="rId15"/>
    <p:sldId id="290" r:id="rId16"/>
    <p:sldId id="273" r:id="rId17"/>
    <p:sldId id="300" r:id="rId18"/>
    <p:sldId id="299" r:id="rId19"/>
    <p:sldId id="284" r:id="rId20"/>
    <p:sldId id="292" r:id="rId21"/>
    <p:sldId id="293" r:id="rId22"/>
    <p:sldId id="294" r:id="rId23"/>
    <p:sldId id="295" r:id="rId24"/>
    <p:sldId id="279" r:id="rId25"/>
    <p:sldId id="278" r:id="rId26"/>
    <p:sldId id="280" r:id="rId27"/>
    <p:sldId id="281" r:id="rId28"/>
    <p:sldId id="277" r:id="rId29"/>
    <p:sldId id="275" r:id="rId30"/>
    <p:sldId id="282" r:id="rId31"/>
    <p:sldId id="265" r:id="rId32"/>
    <p:sldId id="291" r:id="rId33"/>
    <p:sldId id="266" r:id="rId34"/>
    <p:sldId id="297" r:id="rId35"/>
    <p:sldId id="30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4717" autoAdjust="0"/>
  </p:normalViewPr>
  <p:slideViewPr>
    <p:cSldViewPr>
      <p:cViewPr>
        <p:scale>
          <a:sx n="68" d="100"/>
          <a:sy n="68" d="100"/>
        </p:scale>
        <p:origin x="-136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64E80-F0C1-4425-995A-A3D74A5B4158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671D7B-8BD7-4B0A-B7C0-C9CA1E9ECD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71D7B-8BD7-4B0A-B7C0-C9CA1E9ECD4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63;&#1080;&#1089;&#1090;&#1072;&#1103;%20&#1074;&#1086;&#1076;&#1072;\Igor_-Krutoy-Volshebnaya-muzyka-dlya-dushi(muzanator.co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gif"/><Relationship Id="rId5" Type="http://schemas.openxmlformats.org/officeDocument/2006/relationships/image" Target="../media/image24.gif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63;&#1080;&#1089;&#1090;&#1072;&#1103;%20&#1074;&#1086;&#1076;&#1072;\Volshebnaya-muzyka-Mir-zasnezhennyh-vershin(muzanator.com).mp3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___Microsoft_Office_PowerPoint_97-20031.ppt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11.jpeg"/><Relationship Id="rId7" Type="http://schemas.openxmlformats.org/officeDocument/2006/relationships/image" Target="../media/image7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63;&#1080;&#1089;&#1090;&#1072;&#1103;%20&#1074;&#1086;&#1076;&#1072;\&#1044;&#1077;&#1090;&#1089;&#1082;&#1080;&#1077;%20&#1087;&#1077;&#1089;&#1085;&#1080;%20-%20&#1086;&#1073;&#1083;&#1072;&#1082;&#1072;%20&#1073;&#1077;&#1083;&#1086;&#1082;&#1088;&#1099;&#1083;&#1099;&#1077;%20&#1083;&#1086;&#1096;&#1072;&#1076;&#1082;&#1080;%20%20(audiopoisk.com).mp3" TargetMode="Externa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70.png"/><Relationship Id="rId10" Type="http://schemas.openxmlformats.org/officeDocument/2006/relationships/image" Target="../media/image75.png"/><Relationship Id="rId4" Type="http://schemas.openxmlformats.org/officeDocument/2006/relationships/image" Target="../media/image69.png"/><Relationship Id="rId9" Type="http://schemas.openxmlformats.org/officeDocument/2006/relationships/image" Target="../media/image7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63;&#1080;&#1089;&#1090;&#1072;&#1103;%20&#1074;&#1086;&#1076;&#1072;\sviridov_-_otzvuki_valsa_zaycev_net.mp3" TargetMode="External"/><Relationship Id="rId4" Type="http://schemas.openxmlformats.org/officeDocument/2006/relationships/image" Target="../media/image8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8.jpeg"/><Relationship Id="rId5" Type="http://schemas.openxmlformats.org/officeDocument/2006/relationships/hyperlink" Target="http://mirgif.com/KARTINKI/voda/voda-15.jpg" TargetMode="External"/><Relationship Id="rId10" Type="http://schemas.openxmlformats.org/officeDocument/2006/relationships/hyperlink" Target="http://mirgif.com/KARTINKI/voda/voda-2.jpg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97"/>
            <a:ext cx="9144000" cy="686409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-32" y="-24"/>
            <a:ext cx="9144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Bookman Old Style" pitchFamily="18" charset="0"/>
              </a:rPr>
              <a:t>Государственное бюджетное образовательное учреждение города Москвы </a:t>
            </a:r>
          </a:p>
          <a:p>
            <a:pPr algn="ctr"/>
            <a:r>
              <a:rPr lang="ru-RU" sz="2000" b="1" i="1" dirty="0" smtClean="0">
                <a:latin typeface="Bookman Old Style" pitchFamily="18" charset="0"/>
              </a:rPr>
              <a:t>«Школа № 2036»</a:t>
            </a:r>
            <a:endParaRPr lang="ru-RU" sz="2000" b="1" i="1" dirty="0" smtClean="0">
              <a:latin typeface="Bookman Old Style" pitchFamily="18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</a:endParaRPr>
          </a:p>
          <a:p>
            <a:pPr algn="ctr"/>
            <a:endParaRPr lang="ru-RU" sz="2000" b="1" dirty="0" smtClean="0">
              <a:latin typeface="Bookman Old Style" pitchFamily="18" charset="0"/>
            </a:endParaRPr>
          </a:p>
          <a:p>
            <a:pPr algn="ctr"/>
            <a:r>
              <a:rPr lang="ru-RU" sz="2400" b="1" i="1" dirty="0" smtClean="0">
                <a:latin typeface="Bookman Old Style" pitchFamily="18" charset="0"/>
              </a:rPr>
              <a:t>Занятие в подготовительной группе № 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428868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/>
            <a:r>
              <a:rPr lang="ru-RU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Царица - водица</a:t>
            </a:r>
            <a:endParaRPr lang="ru-RU" sz="4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718" y="429162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latin typeface="Bookman Old Style" pitchFamily="18" charset="0"/>
              </a:rPr>
              <a:t>Воспитатель</a:t>
            </a:r>
          </a:p>
          <a:p>
            <a:pPr algn="r"/>
            <a:r>
              <a:rPr lang="ru-RU" b="1" i="1" dirty="0" smtClean="0">
                <a:latin typeface="Bookman Old Style" pitchFamily="18" charset="0"/>
              </a:rPr>
              <a:t>Иванникова</a:t>
            </a:r>
          </a:p>
          <a:p>
            <a:pPr algn="r"/>
            <a:r>
              <a:rPr lang="ru-RU" b="1" i="1" dirty="0" smtClean="0">
                <a:latin typeface="Bookman Old Style" pitchFamily="18" charset="0"/>
              </a:rPr>
              <a:t>Светлана Михайловна</a:t>
            </a:r>
            <a:endParaRPr lang="ru-RU" b="1" i="1" dirty="0"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37664" y="6274378"/>
            <a:ext cx="19848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smtClean="0">
                <a:latin typeface="Bookman Old Style" pitchFamily="18" charset="0"/>
              </a:rPr>
              <a:t>Москва </a:t>
            </a:r>
            <a:r>
              <a:rPr lang="ru-RU" sz="2000" b="1" smtClean="0">
                <a:latin typeface="Bookman Old Style" pitchFamily="18" charset="0"/>
              </a:rPr>
              <a:t>2015</a:t>
            </a:r>
            <a:endParaRPr lang="ru-RU" sz="2000" b="1" dirty="0">
              <a:latin typeface="Bookman Old Style" pitchFamily="18" charset="0"/>
            </a:endParaRPr>
          </a:p>
        </p:txBody>
      </p:sp>
      <p:pic>
        <p:nvPicPr>
          <p:cNvPr id="7" name="Igor_-Krutoy-Volshebnaya-muzyka-dlya-dushi(muzanato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8572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23138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900igr.net/datas/okruzhajuschij-mir/Iskusstvennye-vodojomy/0015-015-Otsenite-sebja.jpg"/>
          <p:cNvPicPr>
            <a:picLocks noChangeAspect="1" noChangeArrowheads="1"/>
          </p:cNvPicPr>
          <p:nvPr/>
        </p:nvPicPr>
        <p:blipFill>
          <a:blip r:embed="rId2" cstate="print"/>
          <a:srcRect l="45149" t="50737" r="23352" b="5164"/>
          <a:stretch>
            <a:fillRect/>
          </a:stretch>
        </p:blipFill>
        <p:spPr bwMode="auto">
          <a:xfrm>
            <a:off x="467544" y="650184"/>
            <a:ext cx="2880320" cy="3024336"/>
          </a:xfrm>
          <a:prstGeom prst="rect">
            <a:avLst/>
          </a:prstGeom>
          <a:noFill/>
        </p:spPr>
      </p:pic>
      <p:pic>
        <p:nvPicPr>
          <p:cNvPr id="20484" name="Picture 4" descr="http://900igr.net/datas/priroda/5-Sneg.files/0005-005-No-kapelki-vody-nikogda-ne-prevraschajutsja-v-krasivye-shestiugolnye.jpg"/>
          <p:cNvPicPr>
            <a:picLocks noChangeAspect="1" noChangeArrowheads="1"/>
          </p:cNvPicPr>
          <p:nvPr/>
        </p:nvPicPr>
        <p:blipFill>
          <a:blip r:embed="rId3" cstate="print"/>
          <a:srcRect l="34650" t="14867" r="2351" b="6734"/>
          <a:stretch>
            <a:fillRect/>
          </a:stretch>
        </p:blipFill>
        <p:spPr bwMode="auto">
          <a:xfrm>
            <a:off x="467544" y="3861048"/>
            <a:ext cx="2880320" cy="2688298"/>
          </a:xfrm>
          <a:prstGeom prst="rect">
            <a:avLst/>
          </a:prstGeom>
          <a:noFill/>
        </p:spPr>
      </p:pic>
      <p:pic>
        <p:nvPicPr>
          <p:cNvPr id="20486" name="Picture 6" descr="http://oboi.kards.qip.ru/images/wallpaper/1f/ce/52767_1280_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692695"/>
            <a:ext cx="4536504" cy="2835315"/>
          </a:xfrm>
          <a:prstGeom prst="rect">
            <a:avLst/>
          </a:prstGeom>
          <a:noFill/>
        </p:spPr>
      </p:pic>
      <p:pic>
        <p:nvPicPr>
          <p:cNvPr id="20488" name="Picture 8" descr="http://oboi.kards.qip.ru/images/wallpaper/52/24/74834_1280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5" y="3789040"/>
            <a:ext cx="4493299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2738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МАЛАЯ     СЕМЕЙНАЯ     АКАДЕМИЯ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258710">
            <a:off x="26712" y="38224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Снежинка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411544">
            <a:off x="6547081" y="76935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Сосулька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258710">
            <a:off x="26712" y="72615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Капелька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335740">
            <a:off x="6398564" y="3892819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Облачко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2" descr="http://www.znaikak.ru/design/pic/visred/65811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0"/>
            <a:ext cx="4214842" cy="6858024"/>
          </a:xfrm>
          <a:prstGeom prst="rect">
            <a:avLst/>
          </a:prstGeom>
          <a:noFill/>
        </p:spPr>
      </p:pic>
      <p:pic>
        <p:nvPicPr>
          <p:cNvPr id="33796" name="Picture 4" descr="http://www.stihi.ru/pics/2009/06/10/2252.jpg"/>
          <p:cNvPicPr>
            <a:picLocks noChangeAspect="1" noChangeArrowheads="1"/>
          </p:cNvPicPr>
          <p:nvPr/>
        </p:nvPicPr>
        <p:blipFill>
          <a:blip r:embed="rId4" cstate="print"/>
          <a:srcRect l="21184" t="2357" r="866"/>
          <a:stretch>
            <a:fillRect/>
          </a:stretch>
        </p:blipFill>
        <p:spPr bwMode="auto">
          <a:xfrm>
            <a:off x="4214810" y="0"/>
            <a:ext cx="4929190" cy="6869121"/>
          </a:xfrm>
          <a:prstGeom prst="rect">
            <a:avLst/>
          </a:prstGeom>
          <a:noFill/>
        </p:spPr>
      </p:pic>
      <p:pic>
        <p:nvPicPr>
          <p:cNvPr id="33798" name="Picture 6" descr="http://antigorod.com/uploads/posts/2009-04/1239631654_donald-zolan-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4"/>
            <a:ext cx="9144032" cy="686633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 rot="615011">
            <a:off x="4481496" y="700370"/>
            <a:ext cx="3661742" cy="1138773"/>
          </a:xfrm>
          <a:prstGeom prst="rect">
            <a:avLst/>
          </a:prstGeom>
          <a:solidFill>
            <a:schemeClr val="tx2">
              <a:lumMod val="20000"/>
              <a:lumOff val="80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   … всем везде нужна …     </a:t>
            </a:r>
          </a:p>
          <a:p>
            <a:r>
              <a:rPr lang="ru-RU" sz="4400" b="1" dirty="0" smtClean="0">
                <a:latin typeface="Monotype Corsiva" pitchFamily="66" charset="0"/>
              </a:rPr>
              <a:t>                  вода!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3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Вода – это жизнь, красота и здоровье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4" y="-24"/>
            <a:ext cx="9136066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http://s16.radikal.ru/i190/1007/e9/8909a1b52aa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78"/>
            <a:ext cx="9144032" cy="6853222"/>
          </a:xfrm>
          <a:prstGeom prst="rect">
            <a:avLst/>
          </a:prstGeom>
          <a:noFill/>
        </p:spPr>
      </p:pic>
      <p:pic>
        <p:nvPicPr>
          <p:cNvPr id="56324" name="Picture 4" descr="http://img9.imageshack.us/img9/8503/img9138j.jpg"/>
          <p:cNvPicPr>
            <a:picLocks noChangeAspect="1" noChangeArrowheads="1"/>
          </p:cNvPicPr>
          <p:nvPr/>
        </p:nvPicPr>
        <p:blipFill>
          <a:blip r:embed="rId5" cstate="print"/>
          <a:srcRect l="11250" b="33750"/>
          <a:stretch>
            <a:fillRect/>
          </a:stretch>
        </p:blipFill>
        <p:spPr bwMode="auto">
          <a:xfrm>
            <a:off x="-33" y="15"/>
            <a:ext cx="9144033" cy="6857985"/>
          </a:xfrm>
          <a:prstGeom prst="rect">
            <a:avLst/>
          </a:prstGeom>
          <a:noFill/>
        </p:spPr>
      </p:pic>
      <p:pic>
        <p:nvPicPr>
          <p:cNvPr id="56326" name="Picture 6" descr="http://www.indmen.ru/sites/default/files/ulhjvhuhqtljjfed.jpg"/>
          <p:cNvPicPr>
            <a:picLocks noChangeAspect="1" noChangeArrowheads="1"/>
          </p:cNvPicPr>
          <p:nvPr/>
        </p:nvPicPr>
        <p:blipFill>
          <a:blip r:embed="rId6" cstate="print"/>
          <a:srcRect r="10937"/>
          <a:stretch>
            <a:fillRect/>
          </a:stretch>
        </p:blipFill>
        <p:spPr bwMode="auto">
          <a:xfrm>
            <a:off x="-33" y="-4758"/>
            <a:ext cx="9144033" cy="6866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8" name="Picture 8" descr="http://www.soleanstour.ru/engine09/cnt/images/big200908071506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-4747"/>
            <a:ext cx="9144032" cy="6862747"/>
          </a:xfrm>
          <a:prstGeom prst="rect">
            <a:avLst/>
          </a:prstGeom>
          <a:noFill/>
        </p:spPr>
      </p:pic>
      <p:pic>
        <p:nvPicPr>
          <p:cNvPr id="56330" name="Picture 10" descr="http://mihavxc.ru/files/img/trip/euro2012/de_nurnberg_3.jpg"/>
          <p:cNvPicPr>
            <a:picLocks noChangeAspect="1" noChangeArrowheads="1"/>
          </p:cNvPicPr>
          <p:nvPr/>
        </p:nvPicPr>
        <p:blipFill>
          <a:blip r:embed="rId8" cstate="print"/>
          <a:srcRect r="3333"/>
          <a:stretch>
            <a:fillRect/>
          </a:stretch>
        </p:blipFill>
        <p:spPr bwMode="auto">
          <a:xfrm>
            <a:off x="-33" y="15"/>
            <a:ext cx="9144033" cy="6857985"/>
          </a:xfrm>
          <a:prstGeom prst="rect">
            <a:avLst/>
          </a:prstGeom>
          <a:noFill/>
        </p:spPr>
      </p:pic>
      <p:pic>
        <p:nvPicPr>
          <p:cNvPr id="56332" name="Picture 12" descr="http://telemark-team.ru/workdir/photoalbum/155-swiss/L1000123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32" y="16"/>
            <a:ext cx="9128526" cy="6857984"/>
          </a:xfrm>
          <a:prstGeom prst="rect">
            <a:avLst/>
          </a:prstGeom>
          <a:noFill/>
        </p:spPr>
      </p:pic>
      <p:pic>
        <p:nvPicPr>
          <p:cNvPr id="13" name="Рисунок 12" descr="Роль воды.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-32" y="1"/>
            <a:ext cx="5143536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0" descr="http://img1.liveinternet.ru/images/attach/c/2/70/447/70447346_881753551.jpg"/>
          <p:cNvPicPr>
            <a:picLocks noChangeAspect="1" noChangeArrowheads="1"/>
          </p:cNvPicPr>
          <p:nvPr/>
        </p:nvPicPr>
        <p:blipFill>
          <a:blip r:embed="rId11" cstate="print"/>
          <a:srcRect b="4167"/>
          <a:stretch>
            <a:fillRect/>
          </a:stretch>
        </p:blipFill>
        <p:spPr bwMode="auto">
          <a:xfrm>
            <a:off x="1" y="0"/>
            <a:ext cx="914403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3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30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3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3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0"/>
                            </p:stCondLst>
                            <p:childTnLst>
                              <p:par>
                                <p:cTn id="3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http://www.zdorovieinfo.ru/upload/images/482x351_svoistva_wa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32" cy="68580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264494">
            <a:off x="1621785" y="1142984"/>
            <a:ext cx="6442789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79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Игра: «Доскажи словечко»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://www.scorp12on.narod.ru/images-4/fantasy_girls_1488.jpg"/>
          <p:cNvPicPr>
            <a:picLocks noChangeAspect="1" noChangeArrowheads="1"/>
          </p:cNvPicPr>
          <p:nvPr/>
        </p:nvPicPr>
        <p:blipFill>
          <a:blip r:embed="rId3" cstate="print"/>
          <a:srcRect l="14899" r="14817"/>
          <a:stretch>
            <a:fillRect/>
          </a:stretch>
        </p:blipFill>
        <p:spPr bwMode="auto">
          <a:xfrm>
            <a:off x="-32" y="0"/>
            <a:ext cx="4643470" cy="6858024"/>
          </a:xfrm>
          <a:prstGeom prst="rect">
            <a:avLst/>
          </a:prstGeom>
          <a:noFill/>
        </p:spPr>
      </p:pic>
      <p:pic>
        <p:nvPicPr>
          <p:cNvPr id="6" name="Picture 18" descr="http://youryoga.org/med/img/elements1_1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7963" y="-14283"/>
            <a:ext cx="4506069" cy="6872283"/>
          </a:xfrm>
          <a:prstGeom prst="rect">
            <a:avLst/>
          </a:prstGeom>
          <a:noFill/>
        </p:spPr>
      </p:pic>
      <p:pic>
        <p:nvPicPr>
          <p:cNvPr id="7" name="Picture 6" descr="http://i037.radikal.ru/0907/4f/099366f17a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9" name="Picture 2" descr="http://mirgif.com/KARTINKI/voda/voda24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5320" y="0"/>
            <a:ext cx="914932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http://img0.liveinternet.ru/images/attach/c/1/57/513/57513088_16788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" y="-24"/>
            <a:ext cx="9161482" cy="6858024"/>
          </a:xfrm>
          <a:prstGeom prst="rect">
            <a:avLst/>
          </a:prstGeom>
          <a:gradFill>
            <a:gsLst>
              <a:gs pos="0">
                <a:srgbClr val="CCCCFF">
                  <a:alpha val="74000"/>
                </a:srgb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0"/>
          </a:gradFill>
        </p:spPr>
      </p:pic>
      <p:sp>
        <p:nvSpPr>
          <p:cNvPr id="5" name="TextBox 4"/>
          <p:cNvSpPr txBox="1"/>
          <p:nvPr/>
        </p:nvSpPr>
        <p:spPr>
          <a:xfrm rot="21256412">
            <a:off x="827756" y="1140983"/>
            <a:ext cx="7179519" cy="1200329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Физкультминутка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«Волшебные </a:t>
            </a:r>
            <a:r>
              <a:rPr lang="ru-RU" sz="3600" b="1" dirty="0" smtClean="0">
                <a:solidFill>
                  <a:schemeClr val="bg1"/>
                </a:solidFill>
                <a:latin typeface="Comic Sans MS" pitchFamily="66" charset="0"/>
                <a:cs typeface="+mn-cs"/>
              </a:rPr>
              <a:t>ворота</a:t>
            </a: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+mn-cs"/>
              </a:rPr>
              <a:t>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pic>
        <p:nvPicPr>
          <p:cNvPr id="6" name="Volshebnaya-muzyka-Mir-zasnezhennyh-vershin(muzanator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14282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460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scow, Krutitskaya 13C5 Aug 2010 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32" cy="6876316"/>
          </a:xfrm>
          <a:prstGeom prst="rect">
            <a:avLst/>
          </a:prstGeom>
          <a:noFill/>
        </p:spPr>
      </p:pic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97"/>
            <a:ext cx="9144000" cy="6864097"/>
          </a:xfrm>
          <a:prstGeom prst="rect">
            <a:avLst/>
          </a:prstGeom>
          <a:noFill/>
        </p:spPr>
      </p:pic>
      <p:pic>
        <p:nvPicPr>
          <p:cNvPr id="4" name="Picture 8" descr="http://deto4ka.com/uploads/posts/2011-02/1297497472_voda-rebenku-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91659">
            <a:off x="2571736" y="1179290"/>
            <a:ext cx="4000528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214290"/>
            <a:ext cx="8311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МАЛАЯ     СЕМЕЙНАЯ     АКАДЕМИЯ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283029">
            <a:off x="827756" y="5436629"/>
            <a:ext cx="7179519" cy="64633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Опыты с водой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scow, Krutitskaya 13C5 Aug 2010 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32" cy="6876316"/>
          </a:xfrm>
          <a:prstGeom prst="rect">
            <a:avLst/>
          </a:prstGeom>
          <a:noFill/>
        </p:spPr>
      </p:pic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97"/>
            <a:ext cx="9144000" cy="6864097"/>
          </a:xfrm>
          <a:prstGeom prst="rect">
            <a:avLst/>
          </a:prstGeom>
          <a:noFill/>
        </p:spPr>
      </p:pic>
      <p:pic>
        <p:nvPicPr>
          <p:cNvPr id="4" name="Picture 8" descr="http://deto4ka.com/uploads/posts/2011-02/1297497472_voda-rebenku-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91659">
            <a:off x="737224" y="702698"/>
            <a:ext cx="1840322" cy="1720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57158" y="71414"/>
            <a:ext cx="8311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МАЛАЯ     СЕМЕЙНАЯ     АКАДЕМИЯ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283029">
            <a:off x="3061050" y="1420870"/>
            <a:ext cx="6066077" cy="64633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Вода не имеет формы.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rot="421636">
            <a:off x="1336070" y="2872239"/>
            <a:ext cx="7726006" cy="64633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Вода не имеет запаха и вкуса.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 rot="21283029">
            <a:off x="519021" y="4089670"/>
            <a:ext cx="5070225" cy="64633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Вода прозрачна.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211047">
            <a:off x="419887" y="5521739"/>
            <a:ext cx="8538643" cy="646331"/>
          </a:xfrm>
          <a:prstGeom prst="rect">
            <a:avLst/>
          </a:prstGeom>
          <a:gradFill flip="none" rotWithShape="1">
            <a:gsLst>
              <a:gs pos="0">
                <a:schemeClr val="accent4">
                  <a:lumMod val="40000"/>
                  <a:lumOff val="60000"/>
                  <a:alpha val="70000"/>
                </a:schemeClr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Вода растворяет многие вещества.</a:t>
            </a:r>
            <a:endParaRPr lang="ru-RU" sz="3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  <a:cs typeface="+mn-c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6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97"/>
            <a:ext cx="9144000" cy="6864097"/>
          </a:xfrm>
          <a:prstGeom prst="rect">
            <a:avLst/>
          </a:prstGeom>
          <a:noFill/>
        </p:spPr>
      </p:pic>
      <p:pic>
        <p:nvPicPr>
          <p:cNvPr id="66562" name="Picture 2" descr="http://cs506211.userapi.com/u270856/video/l_92d23c1f.jpg"/>
          <p:cNvPicPr>
            <a:picLocks noChangeAspect="1" noChangeArrowheads="1"/>
          </p:cNvPicPr>
          <p:nvPr/>
        </p:nvPicPr>
        <p:blipFill>
          <a:blip r:embed="rId3" cstate="print"/>
          <a:srcRect t="12499" b="12500"/>
          <a:stretch>
            <a:fillRect/>
          </a:stretch>
        </p:blipFill>
        <p:spPr bwMode="auto">
          <a:xfrm>
            <a:off x="0" y="-24"/>
            <a:ext cx="4857752" cy="3000396"/>
          </a:xfrm>
          <a:prstGeom prst="rect">
            <a:avLst/>
          </a:prstGeom>
          <a:noFill/>
        </p:spPr>
      </p:pic>
      <p:pic>
        <p:nvPicPr>
          <p:cNvPr id="66564" name="Picture 4" descr="http://insurance4me.ru/wp-content/gallery/kataklizm/image-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45" y="0"/>
            <a:ext cx="4286255" cy="4286256"/>
          </a:xfrm>
          <a:prstGeom prst="rect">
            <a:avLst/>
          </a:prstGeom>
          <a:noFill/>
        </p:spPr>
      </p:pic>
      <p:pic>
        <p:nvPicPr>
          <p:cNvPr id="66566" name="Picture 6" descr="http://files.ecoteco.ru/images/2009-big/priroda_1154075134_uraga_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2928934"/>
            <a:ext cx="4867669" cy="3929067"/>
          </a:xfrm>
          <a:prstGeom prst="rect">
            <a:avLst/>
          </a:prstGeom>
          <a:noFill/>
        </p:spPr>
      </p:pic>
      <p:pic>
        <p:nvPicPr>
          <p:cNvPr id="66568" name="Picture 8" descr="http://www.medinfo.ru/img/cat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3124" y="4214819"/>
            <a:ext cx="4290876" cy="2643182"/>
          </a:xfrm>
          <a:prstGeom prst="rect">
            <a:avLst/>
          </a:prstGeom>
          <a:noFill/>
        </p:spPr>
      </p:pic>
      <p:pic>
        <p:nvPicPr>
          <p:cNvPr id="66570" name="Picture 10" descr="http://chundra.ru/uploads/posts/2008-01/grad-2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http://img.liveinternet.ru/images/attach/2/14338/14338650_12809124.jpg"/>
          <p:cNvPicPr>
            <a:picLocks noChangeAspect="1" noChangeArrowheads="1"/>
          </p:cNvPicPr>
          <p:nvPr/>
        </p:nvPicPr>
        <p:blipFill>
          <a:blip r:embed="rId3" cstate="print"/>
          <a:srcRect b="12988"/>
          <a:stretch>
            <a:fillRect/>
          </a:stretch>
        </p:blipFill>
        <p:spPr bwMode="auto">
          <a:xfrm>
            <a:off x="-92371" y="0"/>
            <a:ext cx="9236371" cy="6858000"/>
          </a:xfrm>
          <a:prstGeom prst="rect">
            <a:avLst/>
          </a:prstGeom>
          <a:noFill/>
        </p:spPr>
      </p:pic>
      <p:pic>
        <p:nvPicPr>
          <p:cNvPr id="5" name="Picture 2" descr="C:\Users\Владелец\Pictures\24038932938128.jpg"/>
          <p:cNvPicPr>
            <a:picLocks noChangeAspect="1" noChangeArrowheads="1"/>
          </p:cNvPicPr>
          <p:nvPr/>
        </p:nvPicPr>
        <p:blipFill>
          <a:blip r:embed="rId4" cstate="print"/>
          <a:srcRect b="5601"/>
          <a:stretch>
            <a:fillRect/>
          </a:stretch>
        </p:blipFill>
        <p:spPr bwMode="auto">
          <a:xfrm>
            <a:off x="-214346" y="-16399"/>
            <a:ext cx="9358346" cy="68743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1171760">
            <a:off x="6414845" y="5751336"/>
            <a:ext cx="1771025" cy="584775"/>
          </a:xfrm>
          <a:prstGeom prst="rect">
            <a:avLst/>
          </a:prstGeom>
          <a:solidFill>
            <a:schemeClr val="accent5">
              <a:lumMod val="60000"/>
              <a:lumOff val="40000"/>
              <a:alpha val="67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Шторм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Moscow, Krutitskaya 13C5 Aug 2010 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19675" cy="6858000"/>
          </a:xfrm>
          <a:prstGeom prst="rect">
            <a:avLst/>
          </a:prstGeom>
          <a:noFill/>
        </p:spPr>
      </p:pic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-32" y="1588"/>
          <a:ext cx="9144000" cy="6854825"/>
        </p:xfrm>
        <a:graphic>
          <a:graphicData uri="http://schemas.openxmlformats.org/presentationml/2006/ole">
            <p:oleObj spid="_x0000_s18434" name="Презентация" r:id="rId4" imgW="4567501" imgH="3424571" progId="PowerPoint.Show.8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016"/>
            <a:ext cx="9144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285984" y="5143512"/>
            <a:ext cx="4000528" cy="1571636"/>
          </a:xfrm>
          <a:prstGeom prst="ellipse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http://s5.goodfon.ru/wallpaper/previews-middle/239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4"/>
            <a:ext cx="9150291" cy="6834186"/>
          </a:xfrm>
          <a:prstGeom prst="rect">
            <a:avLst/>
          </a:prstGeom>
          <a:noFill/>
        </p:spPr>
      </p:pic>
      <p:pic>
        <p:nvPicPr>
          <p:cNvPr id="34820" name="Picture 4" descr="http://cs10924.vkontakte.ru/u12691950/122511971/x_1b191a45.jpg"/>
          <p:cNvPicPr>
            <a:picLocks noChangeAspect="1" noChangeArrowheads="1"/>
          </p:cNvPicPr>
          <p:nvPr/>
        </p:nvPicPr>
        <p:blipFill>
          <a:blip r:embed="rId4" cstate="print"/>
          <a:srcRect l="7450" t="4582" r="8112" b="190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6" descr="http://news.mail.ru/pic/58/c8/main16397789_0789c74f0142110baef41b0699d96cf5.jpg#3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37822" cy="685802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1362299">
            <a:off x="2565658" y="5410927"/>
            <a:ext cx="2157850" cy="646331"/>
          </a:xfrm>
          <a:prstGeom prst="rect">
            <a:avLst/>
          </a:prstGeom>
          <a:solidFill>
            <a:schemeClr val="accent4">
              <a:lumMod val="40000"/>
              <a:lumOff val="60000"/>
              <a:alpha val="66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Метель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bigpicture.ru/wp-content/uploads/2010/06/f02_2351.jpg"/>
          <p:cNvPicPr>
            <a:picLocks noChangeAspect="1" noChangeArrowheads="1"/>
          </p:cNvPicPr>
          <p:nvPr/>
        </p:nvPicPr>
        <p:blipFill>
          <a:blip r:embed="rId3" cstate="print"/>
          <a:srcRect l="2668" b="23218"/>
          <a:stretch>
            <a:fillRect/>
          </a:stretch>
        </p:blipFill>
        <p:spPr bwMode="auto">
          <a:xfrm>
            <a:off x="0" y="0"/>
            <a:ext cx="6461263" cy="3857628"/>
          </a:xfrm>
          <a:prstGeom prst="rect">
            <a:avLst/>
          </a:prstGeom>
          <a:noFill/>
        </p:spPr>
      </p:pic>
      <p:pic>
        <p:nvPicPr>
          <p:cNvPr id="11" name="Picture 6" descr="http://cdn.itar-tass.com/tass/m2/uploads/i/20131212/19102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9969" y="2714620"/>
            <a:ext cx="6474031" cy="4143380"/>
          </a:xfrm>
          <a:prstGeom prst="rect">
            <a:avLst/>
          </a:prstGeom>
          <a:noFill/>
        </p:spPr>
      </p:pic>
      <p:pic>
        <p:nvPicPr>
          <p:cNvPr id="12" name="Picture 8" descr="http://nowostimira.com/_nw/39/00175343.jpg"/>
          <p:cNvPicPr>
            <a:picLocks noChangeAspect="1" noChangeArrowheads="1"/>
          </p:cNvPicPr>
          <p:nvPr/>
        </p:nvPicPr>
        <p:blipFill>
          <a:blip r:embed="rId5" cstate="print"/>
          <a:srcRect r="31289"/>
          <a:stretch>
            <a:fillRect/>
          </a:stretch>
        </p:blipFill>
        <p:spPr bwMode="auto">
          <a:xfrm>
            <a:off x="-1" y="2714620"/>
            <a:ext cx="5121383" cy="4143404"/>
          </a:xfrm>
          <a:prstGeom prst="rect">
            <a:avLst/>
          </a:prstGeom>
          <a:noFill/>
        </p:spPr>
      </p:pic>
      <p:pic>
        <p:nvPicPr>
          <p:cNvPr id="13" name="Picture 2" descr="http://sakha.roskazna.ru/file/up/21/Image/06.07.07/Image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025" y="-24"/>
            <a:ext cx="9150058" cy="685802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 rot="21226417">
            <a:off x="4672242" y="5354437"/>
            <a:ext cx="2900154" cy="646331"/>
          </a:xfrm>
          <a:prstGeom prst="rect">
            <a:avLst/>
          </a:prstGeom>
          <a:solidFill>
            <a:schemeClr val="accent4">
              <a:lumMod val="75000"/>
              <a:alpha val="78000"/>
            </a:schemeClr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Наводнение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http://www.media.nakanune.ru/images/pictures/image_big_226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9396" name="Picture 4" descr="http://chelyabinsk-times.ru/material_photos/0093/8296/0_mediu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1940" y="-9524"/>
            <a:ext cx="9229752" cy="6867524"/>
          </a:xfrm>
          <a:prstGeom prst="rect">
            <a:avLst/>
          </a:prstGeom>
          <a:noFill/>
        </p:spPr>
      </p:pic>
      <p:pic>
        <p:nvPicPr>
          <p:cNvPr id="59398" name="Picture 6" descr="http://tuzik-hole.ru/wp-content/uploads/2012/01/0_4272_fd48b841_XL-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71470" y="0"/>
            <a:ext cx="9215471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362299">
            <a:off x="3251656" y="5410927"/>
            <a:ext cx="2157850" cy="646331"/>
          </a:xfrm>
          <a:prstGeom prst="rect">
            <a:avLst/>
          </a:prstGeom>
          <a:solidFill>
            <a:schemeClr val="accent4">
              <a:lumMod val="40000"/>
              <a:lumOff val="60000"/>
              <a:alpha val="66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Метель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3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3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http://www.zdorovieinfo.ru/upload/images/482x351_svoistva_wa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32" cy="685802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1264494">
            <a:off x="1357290" y="1142984"/>
            <a:ext cx="6971780" cy="646331"/>
          </a:xfrm>
          <a:prstGeom prst="rect">
            <a:avLst/>
          </a:prstGeom>
          <a:solidFill>
            <a:schemeClr val="tx2">
              <a:lumMod val="40000"/>
              <a:lumOff val="60000"/>
              <a:alpha val="79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Игра: «Это можно или нет?»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" y="-24"/>
            <a:ext cx="5715040" cy="68580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429388" y="4500563"/>
            <a:ext cx="1928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Водопад</a:t>
            </a: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071970" y="1500174"/>
            <a:ext cx="5072030" cy="1569660"/>
          </a:xfrm>
          <a:prstGeom prst="rect">
            <a:avLst/>
          </a:prstGeom>
          <a:solidFill>
            <a:schemeClr val="accent5">
              <a:lumMod val="75000"/>
              <a:alpha val="67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С высоты большой срываясь,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Грозно он ревёт.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И о камни разбиваясь,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Пеною встаёт.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29218" y="2071678"/>
            <a:ext cx="39290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Бегу я как по лесенке, По камушкам звеня.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Издалека по песенке Узнаете меня.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1" r="4545" b="3125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286402" y="5072063"/>
            <a:ext cx="3143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Ручей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1414"/>
            <a:ext cx="892975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4786313"/>
            <a:ext cx="52149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Все обходят это место: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Здесь земля, как будто тесто.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Здесь осока, кочки, мхи,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Нет опоры для ноги.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572132" y="5857892"/>
            <a:ext cx="1428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Болото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57188" y="4857750"/>
            <a:ext cx="5143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Посреди поля лежит зеркало,</a:t>
            </a:r>
          </a:p>
          <a:p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Стекло </a:t>
            </a:r>
            <a:r>
              <a:rPr lang="ru-RU" sz="2400" b="1" dirty="0" err="1">
                <a:solidFill>
                  <a:schemeClr val="bg1"/>
                </a:solidFill>
                <a:latin typeface="Comic Sans MS" pitchFamily="66" charset="0"/>
              </a:rPr>
              <a:t>голубое</a:t>
            </a:r>
            <a:r>
              <a:rPr lang="ru-RU" sz="2400" b="1" dirty="0">
                <a:solidFill>
                  <a:schemeClr val="bg1"/>
                </a:solidFill>
                <a:latin typeface="Comic Sans MS" pitchFamily="66" charset="0"/>
              </a:rPr>
              <a:t>, рама зелёная.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463" y="144463"/>
            <a:ext cx="8856662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14875" y="5857875"/>
            <a:ext cx="2000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omic Sans MS" pitchFamily="66" charset="0"/>
              </a:rPr>
              <a:t>Озеро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2643206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786190"/>
            <a:ext cx="2143140" cy="1428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/>
          <p:cNvPicPr/>
          <p:nvPr/>
        </p:nvPicPr>
        <p:blipFill>
          <a:blip r:embed="rId6" cstate="print"/>
          <a:srcRect r="11429"/>
          <a:stretch>
            <a:fillRect/>
          </a:stretch>
        </p:blipFill>
        <p:spPr bwMode="auto">
          <a:xfrm>
            <a:off x="6357950" y="214290"/>
            <a:ext cx="2214578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928934"/>
            <a:ext cx="2928958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57884" y="2928934"/>
            <a:ext cx="2928958" cy="32861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0" y="214290"/>
            <a:ext cx="2214578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Рисунок 1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868" y="2857496"/>
            <a:ext cx="1928826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1500166" y="2214554"/>
            <a:ext cx="6384067" cy="1200329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lvl="0" algn="ctr"/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Игра «Облака похожи …?»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14" name="Детские песни - облака белокрылые лошадки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14726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1"/>
            <a:ext cx="9144000" cy="6864097"/>
          </a:xfrm>
          <a:prstGeom prst="rect">
            <a:avLst/>
          </a:prstGeom>
          <a:noFill/>
        </p:spPr>
      </p:pic>
      <p:pic>
        <p:nvPicPr>
          <p:cNvPr id="3" name="Picture 2" descr="Moscow, Krutitskaya 13C5 Aug 2010 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42852"/>
            <a:ext cx="5000660" cy="3760498"/>
          </a:xfrm>
          <a:prstGeom prst="rect">
            <a:avLst/>
          </a:prstGeom>
          <a:noFill/>
        </p:spPr>
      </p:pic>
      <p:pic>
        <p:nvPicPr>
          <p:cNvPr id="4" name="Picture 2" descr="Музей вод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117" y="500042"/>
            <a:ext cx="3571896" cy="2428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3929066"/>
            <a:ext cx="87868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Bookman Old Style" pitchFamily="18" charset="0"/>
              </a:rPr>
              <a:t>	</a:t>
            </a:r>
            <a:r>
              <a:rPr lang="ru-RU" sz="2400" b="1" dirty="0" smtClean="0">
                <a:latin typeface="Comic Sans MS" pitchFamily="66" charset="0"/>
              </a:rPr>
              <a:t>В 1993 г. ОАО «</a:t>
            </a:r>
            <a:r>
              <a:rPr lang="ru-RU" sz="2400" b="1" dirty="0" err="1" smtClean="0">
                <a:latin typeface="Comic Sans MS" pitchFamily="66" charset="0"/>
              </a:rPr>
              <a:t>Мосводоканал</a:t>
            </a:r>
            <a:r>
              <a:rPr lang="ru-RU" sz="2400" b="1" dirty="0" smtClean="0">
                <a:latin typeface="Comic Sans MS" pitchFamily="66" charset="0"/>
              </a:rPr>
              <a:t>»  создал первый в России  информационно -  экологический Центр «Музей Воды». Экспозиция музея вводит 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в мир понятия «Вода»  — она  суть природы.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 Как человеку удалось  приручить 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и обратить ее себе во благо…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6" y="107157"/>
            <a:ext cx="4429124" cy="3321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571876"/>
            <a:ext cx="4420188" cy="3143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6" y="3571876"/>
            <a:ext cx="4357686" cy="3196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://mama.darievna.ru/uploads/january-11/images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71414"/>
            <a:ext cx="4337920" cy="3214710"/>
          </a:xfrm>
          <a:prstGeom prst="rect">
            <a:avLst/>
          </a:prstGeom>
          <a:noFill/>
        </p:spPr>
      </p:pic>
      <p:pic>
        <p:nvPicPr>
          <p:cNvPr id="7" name="Picture 4" descr="http://img0.liveinternet.ru/images/attach/c/2/64/561/64561236_WallpapersMani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31" y="57758"/>
            <a:ext cx="9049022" cy="6800242"/>
          </a:xfrm>
          <a:prstGeom prst="rect">
            <a:avLst/>
          </a:prstGeom>
          <a:noFill/>
        </p:spPr>
      </p:pic>
      <p:pic>
        <p:nvPicPr>
          <p:cNvPr id="54274" name="Picture 2" descr="http://mirgif.com/KARTINKI/voda/voda31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-24"/>
            <a:ext cx="9126676" cy="68580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2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 descr="http://www.mosvodokanal.ru/uploads/posts/2013-03/1363244517_img_9477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71414"/>
            <a:ext cx="5039528" cy="3357586"/>
          </a:xfrm>
          <a:prstGeom prst="rect">
            <a:avLst/>
          </a:prstGeom>
          <a:noFill/>
        </p:spPr>
      </p:pic>
      <p:pic>
        <p:nvPicPr>
          <p:cNvPr id="4" name="Picture 8" descr="http://www.mosvodokanal.ru/uploads/posts/2013-03/1363243204_img_3309_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06" y="71438"/>
            <a:ext cx="4717856" cy="3357562"/>
          </a:xfrm>
          <a:prstGeom prst="rect">
            <a:avLst/>
          </a:prstGeom>
          <a:noFill/>
        </p:spPr>
      </p:pic>
      <p:pic>
        <p:nvPicPr>
          <p:cNvPr id="5" name="Picture 10" descr="http://www.mosvodokanal.ru/uploads/posts/2013-03/1363243183_img_3311_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714356"/>
            <a:ext cx="5361200" cy="35719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4357694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Здание станции «Музей Воды» является памятником промышленной архитектуры. Большой интерес вызывают действующие макеты сооружений, электрифицированные карты источников водоснабжения, схемы процессов очистки воды. 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8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metodisty.ru/modules/boonex/photos/data/files/43587_m.jpg"/>
          <p:cNvPicPr>
            <a:picLocks noChangeAspect="1" noChangeArrowheads="1"/>
          </p:cNvPicPr>
          <p:nvPr/>
        </p:nvPicPr>
        <p:blipFill>
          <a:blip r:embed="rId2" cstate="print"/>
          <a:srcRect b="1074"/>
          <a:stretch>
            <a:fillRect/>
          </a:stretch>
        </p:blipFill>
        <p:spPr bwMode="auto">
          <a:xfrm>
            <a:off x="138000" y="71438"/>
            <a:ext cx="8934594" cy="6643710"/>
          </a:xfrm>
          <a:prstGeom prst="rect">
            <a:avLst/>
          </a:prstGeom>
          <a:noFill/>
        </p:spPr>
      </p:pic>
      <p:sp>
        <p:nvSpPr>
          <p:cNvPr id="3" name="Блок-схема: перфолента 2"/>
          <p:cNvSpPr/>
          <p:nvPr/>
        </p:nvSpPr>
        <p:spPr>
          <a:xfrm>
            <a:off x="142844" y="6286544"/>
            <a:ext cx="1357322" cy="500042"/>
          </a:xfrm>
          <a:prstGeom prst="flowChartPunchedTap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oscow, Krutitskaya 13C5 Aug 2010 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24"/>
            <a:ext cx="9144032" cy="6876316"/>
          </a:xfrm>
          <a:prstGeom prst="rect">
            <a:avLst/>
          </a:prstGeom>
          <a:noFill/>
        </p:spPr>
      </p:pic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4"/>
            <a:ext cx="9144000" cy="6864097"/>
          </a:xfrm>
          <a:prstGeom prst="rect">
            <a:avLst/>
          </a:prstGeom>
          <a:noFill/>
        </p:spPr>
      </p:pic>
      <p:pic>
        <p:nvPicPr>
          <p:cNvPr id="32778" name="Picture 10" descr="http://4put.ru/pictures/max/327/10045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3" y="0"/>
            <a:ext cx="5000628" cy="68580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21308991">
            <a:off x="257738" y="5181316"/>
            <a:ext cx="5524421" cy="1200329"/>
          </a:xfrm>
          <a:prstGeom prst="rect">
            <a:avLst/>
          </a:prstGeom>
          <a:solidFill>
            <a:schemeClr val="tx2">
              <a:lumMod val="20000"/>
              <a:lumOff val="80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Занимательный опыт    </a:t>
            </a:r>
            <a:r>
              <a:rPr lang="ru-RU" sz="2400" b="1" dirty="0" smtClean="0">
                <a:latin typeface="Monotype Corsiva" pitchFamily="66" charset="0"/>
              </a:rPr>
              <a:t> </a:t>
            </a:r>
          </a:p>
          <a:p>
            <a:pPr algn="just"/>
            <a:r>
              <a:rPr lang="ru-RU" sz="4000" b="1" dirty="0" smtClean="0">
                <a:latin typeface="Monotype Corsiva" pitchFamily="66" charset="0"/>
              </a:rPr>
              <a:t>«Разноцветные пузырьки»</a:t>
            </a:r>
            <a:endParaRPr lang="ru-RU" sz="40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Picture 2" descr="http://www.mosvodokanal.ru/templates/museum/images/mainpic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343" y="4429132"/>
            <a:ext cx="8875813" cy="235745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222310" flipH="1">
            <a:off x="-88445" y="1104695"/>
            <a:ext cx="9225425" cy="1938992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r="100000" b="10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ВСЕГДА   И   ВЕЗДЕ</a:t>
            </a:r>
          </a:p>
          <a:p>
            <a:pPr algn="ctr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ВЕЧНАЯ   СЛАВА   ВОДЕ!!!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4"/>
            <a:ext cx="9144000" cy="6864097"/>
          </a:xfrm>
          <a:prstGeom prst="rect">
            <a:avLst/>
          </a:prstGeom>
          <a:noFill/>
        </p:spPr>
      </p:pic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0" y="6172200"/>
          <a:ext cx="647700" cy="685800"/>
        </p:xfrm>
        <a:graphic>
          <a:graphicData uri="http://schemas.openxmlformats.org/presentationml/2006/ole">
            <p:oleObj spid="_x0000_s34819" name="Объект упаковщика для оболочки" showAsIcon="1" r:id="rId4" imgW="648000" imgH="685800" progId="Package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21222310" flipH="1">
            <a:off x="2052521" y="1513983"/>
            <a:ext cx="5893093" cy="1015663"/>
          </a:xfrm>
          <a:prstGeom prst="rect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r="100000" b="100000"/>
            </a:path>
          </a:gra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 свидания !!!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sviridov_-_otzvuki_valsa_zaycev_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1428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7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6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7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113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 descr="http://vkusnosti.org/uploads/taginator/Jul-2012/gotov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58341">
            <a:off x="1093307" y="334558"/>
            <a:ext cx="2839622" cy="3312893"/>
          </a:xfrm>
          <a:prstGeom prst="rect">
            <a:avLst/>
          </a:prstGeom>
          <a:noFill/>
        </p:spPr>
      </p:pic>
      <p:pic>
        <p:nvPicPr>
          <p:cNvPr id="4" name="Picture 12" descr="http://0.tqn.com/d/britishfood/1/0/g/0/-/-/boilingwater.jpg"/>
          <p:cNvPicPr>
            <a:picLocks noChangeAspect="1" noChangeArrowheads="1"/>
          </p:cNvPicPr>
          <p:nvPr/>
        </p:nvPicPr>
        <p:blipFill>
          <a:blip r:embed="rId4" cstate="print"/>
          <a:srcRect l="4480" r="8844"/>
          <a:stretch>
            <a:fillRect/>
          </a:stretch>
        </p:blipFill>
        <p:spPr bwMode="auto">
          <a:xfrm rot="392096">
            <a:off x="4681060" y="433521"/>
            <a:ext cx="3794241" cy="2921803"/>
          </a:xfrm>
          <a:prstGeom prst="rect">
            <a:avLst/>
          </a:prstGeom>
          <a:noFill/>
        </p:spPr>
      </p:pic>
      <p:pic>
        <p:nvPicPr>
          <p:cNvPr id="5" name="Picture 4" descr="Кипящая вода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344687">
            <a:off x="709653" y="3382035"/>
            <a:ext cx="3500462" cy="3124163"/>
          </a:xfrm>
          <a:prstGeom prst="rect">
            <a:avLst/>
          </a:prstGeom>
          <a:noFill/>
        </p:spPr>
      </p:pic>
      <p:pic>
        <p:nvPicPr>
          <p:cNvPr id="6" name="Picture 2" descr="http://lepser.ru/wp-content/uploads/2011/11/foto-kapel-vody-big-38.jpg"/>
          <p:cNvPicPr>
            <a:picLocks noChangeAspect="1" noChangeArrowheads="1"/>
          </p:cNvPicPr>
          <p:nvPr/>
        </p:nvPicPr>
        <p:blipFill>
          <a:blip r:embed="rId7" cstate="print"/>
          <a:srcRect r="18649"/>
          <a:stretch>
            <a:fillRect/>
          </a:stretch>
        </p:blipFill>
        <p:spPr bwMode="auto">
          <a:xfrm rot="380375">
            <a:off x="4696016" y="3546321"/>
            <a:ext cx="3581988" cy="2945092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 r="1586" b="9415"/>
          <a:stretch>
            <a:fillRect/>
          </a:stretch>
        </p:blipFill>
        <p:spPr bwMode="auto">
          <a:xfrm>
            <a:off x="0" y="-24"/>
            <a:ext cx="9144032" cy="685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http://animated-gif.su/_ph/2/2/302215320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24"/>
            <a:ext cx="5572132" cy="6865844"/>
          </a:xfrm>
          <a:prstGeom prst="rect">
            <a:avLst/>
          </a:prstGeom>
          <a:noFill/>
        </p:spPr>
      </p:pic>
      <p:pic>
        <p:nvPicPr>
          <p:cNvPr id="9" name="Picture 8" descr="водяная лилия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19769" y="-24"/>
            <a:ext cx="3629230" cy="685802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 rot="615011">
            <a:off x="4788992" y="4723370"/>
            <a:ext cx="3409167" cy="1138773"/>
          </a:xfrm>
          <a:prstGeom prst="rect">
            <a:avLst/>
          </a:prstGeom>
          <a:solidFill>
            <a:schemeClr val="tx2">
              <a:lumMod val="20000"/>
              <a:lumOff val="80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Monotype Corsiva" pitchFamily="66" charset="0"/>
              </a:rPr>
              <a:t>… жить нельзя нам без …     </a:t>
            </a:r>
          </a:p>
          <a:p>
            <a:r>
              <a:rPr lang="ru-RU" sz="4400" b="1" dirty="0" smtClean="0">
                <a:latin typeface="Monotype Corsiva" pitchFamily="66" charset="0"/>
              </a:rPr>
              <a:t>                  воды</a:t>
            </a:r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6097"/>
            <a:ext cx="9144000" cy="6864097"/>
          </a:xfrm>
          <a:prstGeom prst="rect">
            <a:avLst/>
          </a:prstGeom>
          <a:noFill/>
        </p:spPr>
      </p:pic>
      <p:pic>
        <p:nvPicPr>
          <p:cNvPr id="20482" name="Picture 2" descr="http://900igr.net/datas/okruzhajuschij-mir/Iskusstvennye-vodojomy/0015-015-Otsenite-sebja.jpg"/>
          <p:cNvPicPr>
            <a:picLocks noChangeAspect="1" noChangeArrowheads="1"/>
          </p:cNvPicPr>
          <p:nvPr/>
        </p:nvPicPr>
        <p:blipFill>
          <a:blip r:embed="rId3" cstate="print"/>
          <a:srcRect l="45149" t="50737" r="23352" b="5164"/>
          <a:stretch>
            <a:fillRect/>
          </a:stretch>
        </p:blipFill>
        <p:spPr bwMode="auto">
          <a:xfrm>
            <a:off x="467544" y="620688"/>
            <a:ext cx="2880320" cy="3024336"/>
          </a:xfrm>
          <a:prstGeom prst="rect">
            <a:avLst/>
          </a:prstGeom>
          <a:noFill/>
        </p:spPr>
      </p:pic>
      <p:pic>
        <p:nvPicPr>
          <p:cNvPr id="20484" name="Picture 4" descr="http://900igr.net/datas/priroda/5-Sneg.files/0005-005-No-kapelki-vody-nikogda-ne-prevraschajutsja-v-krasivye-shestiugolnye.jpg"/>
          <p:cNvPicPr>
            <a:picLocks noChangeAspect="1" noChangeArrowheads="1"/>
          </p:cNvPicPr>
          <p:nvPr/>
        </p:nvPicPr>
        <p:blipFill>
          <a:blip r:embed="rId4" cstate="print"/>
          <a:srcRect l="34650" t="14867" r="2351" b="6734"/>
          <a:stretch>
            <a:fillRect/>
          </a:stretch>
        </p:blipFill>
        <p:spPr bwMode="auto">
          <a:xfrm>
            <a:off x="467544" y="3861048"/>
            <a:ext cx="2880320" cy="2688298"/>
          </a:xfrm>
          <a:prstGeom prst="rect">
            <a:avLst/>
          </a:prstGeom>
          <a:noFill/>
        </p:spPr>
      </p:pic>
      <p:pic>
        <p:nvPicPr>
          <p:cNvPr id="20486" name="Picture 6" descr="http://oboi.kards.qip.ru/images/wallpaper/1f/ce/52767_1280_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692695"/>
            <a:ext cx="4536504" cy="2835315"/>
          </a:xfrm>
          <a:prstGeom prst="rect">
            <a:avLst/>
          </a:prstGeom>
          <a:noFill/>
        </p:spPr>
      </p:pic>
      <p:pic>
        <p:nvPicPr>
          <p:cNvPr id="20488" name="Picture 8" descr="http://oboi.kards.qip.ru/images/wallpaper/52/24/74834_1280_8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5" y="3789040"/>
            <a:ext cx="4493299" cy="28083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-2738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МАЛАЯ     СЕМЕЙНАЯ     АКАДЕМИЯ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1258710">
            <a:off x="26712" y="38224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Снежинка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411544">
            <a:off x="6547081" y="769358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Сосулька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1258710">
            <a:off x="26712" y="72615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Капелька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335740">
            <a:off x="6398564" y="3892819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Облачко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88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880"/>
                            </p:stCondLst>
                            <p:childTnLst>
                              <p:par>
                                <p:cTn id="2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88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88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artprizma.ru/images/artprizma.ru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64097"/>
          </a:xfrm>
          <a:prstGeom prst="rect">
            <a:avLst/>
          </a:prstGeom>
          <a:noFill/>
        </p:spPr>
      </p:pic>
      <p:pic>
        <p:nvPicPr>
          <p:cNvPr id="31746" name="Picture 2" descr="http://0lik.ru/uploads/posts/2010-09/1283573608_0lik.ru_nado-umivat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http://900igr.net/datas/okruzhajuschij-mir/Iskusstvennye-vodojomy/0015-015-Otsenite-sebja.jpg"/>
          <p:cNvPicPr>
            <a:picLocks noChangeAspect="1" noChangeArrowheads="1"/>
          </p:cNvPicPr>
          <p:nvPr/>
        </p:nvPicPr>
        <p:blipFill>
          <a:blip r:embed="rId4" cstate="print"/>
          <a:srcRect l="46449" t="51429" r="23352" b="5671"/>
          <a:stretch>
            <a:fillRect/>
          </a:stretch>
        </p:blipFill>
        <p:spPr bwMode="auto">
          <a:xfrm rot="361742">
            <a:off x="3767387" y="1188171"/>
            <a:ext cx="5494341" cy="54236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21258710">
            <a:off x="616841" y="2750873"/>
            <a:ext cx="27686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Капелька</a:t>
            </a: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Picture 6" descr="http://i037.radikal.ru/0907/4f/099366f17a7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857628"/>
            <a:ext cx="3619493" cy="300037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img1.liveinternet.ru/images/attach/c/7/96/236/96236013_large_obledenevshuyy_mayak_foto_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1168" cy="6858000"/>
          </a:xfrm>
          <a:prstGeom prst="rect">
            <a:avLst/>
          </a:prstGeom>
          <a:noFill/>
        </p:spPr>
      </p:pic>
      <p:pic>
        <p:nvPicPr>
          <p:cNvPr id="3" name="Picture 6" descr="http://oboi.kards.qip.ru/images/wallpaper/1f/ce/52767_1280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7071">
            <a:off x="4243327" y="745637"/>
            <a:ext cx="4615103" cy="28844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411544">
            <a:off x="6530553" y="217087"/>
            <a:ext cx="24782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Сосулька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2.imgbb.ru/5/c/4/5c40fd58d75af6dc5c7cb66aa4f053ab_1519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900igr.net/datas/priroda/5-Sneg.files/0005-005-No-kapelki-vody-nikogda-ne-prevraschajutsja-v-krasivye-shestiugolnye.jpg"/>
          <p:cNvPicPr>
            <a:picLocks noChangeAspect="1" noChangeArrowheads="1"/>
          </p:cNvPicPr>
          <p:nvPr/>
        </p:nvPicPr>
        <p:blipFill>
          <a:blip r:embed="rId3" cstate="print"/>
          <a:srcRect l="34650" t="14867" r="2351" b="6734"/>
          <a:stretch>
            <a:fillRect/>
          </a:stretch>
        </p:blipFill>
        <p:spPr bwMode="auto">
          <a:xfrm rot="20976537">
            <a:off x="970061" y="1217371"/>
            <a:ext cx="2880320" cy="26882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21258710">
            <a:off x="598184" y="534091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Снежинка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allfons.ru/large/201201/82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8296" cy="6858000"/>
          </a:xfrm>
          <a:prstGeom prst="rect">
            <a:avLst/>
          </a:prstGeom>
          <a:noFill/>
        </p:spPr>
      </p:pic>
      <p:pic>
        <p:nvPicPr>
          <p:cNvPr id="3" name="Picture 8" descr="http://oboi.kards.qip.ru/images/wallpaper/52/24/74834_1280_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07152">
            <a:off x="4534373" y="239488"/>
            <a:ext cx="4493299" cy="28083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642892">
            <a:off x="6799664" y="343267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Облачко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</TotalTime>
  <Words>236</Words>
  <Application>Microsoft Office PowerPoint</Application>
  <PresentationFormat>Экран (4:3)</PresentationFormat>
  <Paragraphs>76</Paragraphs>
  <Slides>35</Slides>
  <Notes>1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Тема Office</vt:lpstr>
      <vt:lpstr>Презентация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Владелец</cp:lastModifiedBy>
  <cp:revision>189</cp:revision>
  <dcterms:created xsi:type="dcterms:W3CDTF">2013-12-01T19:48:04Z</dcterms:created>
  <dcterms:modified xsi:type="dcterms:W3CDTF">2015-12-20T13:46:28Z</dcterms:modified>
</cp:coreProperties>
</file>